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411" r:id="rId5"/>
    <p:sldId id="410" r:id="rId6"/>
    <p:sldId id="396" r:id="rId7"/>
    <p:sldId id="417" r:id="rId8"/>
    <p:sldId id="391" r:id="rId9"/>
    <p:sldId id="413" r:id="rId10"/>
    <p:sldId id="373" r:id="rId11"/>
    <p:sldId id="415" r:id="rId12"/>
    <p:sldId id="409" r:id="rId13"/>
    <p:sldId id="414" r:id="rId14"/>
    <p:sldId id="386" r:id="rId15"/>
    <p:sldId id="388" r:id="rId16"/>
    <p:sldId id="389" r:id="rId17"/>
    <p:sldId id="390" r:id="rId18"/>
    <p:sldId id="392" r:id="rId19"/>
    <p:sldId id="416" r:id="rId20"/>
    <p:sldId id="401" r:id="rId21"/>
    <p:sldId id="402" r:id="rId22"/>
    <p:sldId id="400" r:id="rId23"/>
    <p:sldId id="424" r:id="rId24"/>
    <p:sldId id="377" r:id="rId25"/>
    <p:sldId id="378" r:id="rId26"/>
    <p:sldId id="379" r:id="rId27"/>
    <p:sldId id="380" r:id="rId28"/>
    <p:sldId id="381" r:id="rId29"/>
    <p:sldId id="418" r:id="rId30"/>
    <p:sldId id="419" r:id="rId31"/>
    <p:sldId id="420" r:id="rId32"/>
    <p:sldId id="422" r:id="rId33"/>
    <p:sldId id="423" r:id="rId34"/>
    <p:sldId id="421" r:id="rId35"/>
    <p:sldId id="403" r:id="rId36"/>
    <p:sldId id="405" r:id="rId37"/>
    <p:sldId id="404" r:id="rId38"/>
    <p:sldId id="406" r:id="rId39"/>
    <p:sldId id="407" r:id="rId40"/>
    <p:sldId id="408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14477E"/>
    <a:srgbClr val="E3E2CE"/>
    <a:srgbClr val="11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84107"/>
  </p:normalViewPr>
  <p:slideViewPr>
    <p:cSldViewPr snapToGrid="0">
      <p:cViewPr varScale="1">
        <p:scale>
          <a:sx n="90" d="100"/>
          <a:sy n="90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3B2E9-8A9D-4D0B-9F98-14AA4450A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0B537-DA4C-495F-ADA4-476E77C29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DCD556-6318-4509-B56B-DF285062A1A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5913B-DC12-4790-807F-9770D2148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88D8-3FF1-4295-92CF-3B872BCC8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FFB1A-ED22-4212-BCF4-015FBA8F2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7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FB4228-50D2-489B-A72B-1D054CBCD4A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CA3B24-CE73-47BC-A124-8F192E073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  <a:buFont typeface="+mj-lt"/>
              <a:buNone/>
            </a:pPr>
            <a:r>
              <a:rPr lang="en-US" sz="1200" dirty="0"/>
              <a:t>What would they attend or what are their interests?</a:t>
            </a:r>
          </a:p>
          <a:p>
            <a:pPr>
              <a:buClr>
                <a:schemeClr val="tx1"/>
              </a:buClr>
              <a:buSzPct val="100000"/>
              <a:buFont typeface="+mj-lt"/>
              <a:buNone/>
            </a:pPr>
            <a:r>
              <a:rPr lang="en-US" b="0" i="0" dirty="0">
                <a:solidFill>
                  <a:srgbClr val="494949"/>
                </a:solidFill>
                <a:effectLst/>
                <a:latin typeface="Abrade-Book"/>
              </a:rPr>
              <a:t>If your community is already into cornhole, then a </a:t>
            </a:r>
            <a:r>
              <a:rPr lang="en-US" b="1" i="0" dirty="0">
                <a:solidFill>
                  <a:srgbClr val="494949"/>
                </a:solidFill>
                <a:effectLst/>
                <a:latin typeface="Abrade-Book"/>
              </a:rPr>
              <a:t>Cornhole Tournament </a:t>
            </a:r>
            <a:r>
              <a:rPr lang="en-US" b="0" i="0" dirty="0">
                <a:solidFill>
                  <a:srgbClr val="494949"/>
                </a:solidFill>
                <a:effectLst/>
                <a:latin typeface="Abrade-Book"/>
              </a:rPr>
              <a:t>might make sense. But if no one has ever heard of cornhole … that’s not the right fundraiser for you.</a:t>
            </a:r>
            <a:endParaRPr lang="en-US" sz="1200" dirty="0"/>
          </a:p>
          <a:p>
            <a:pPr>
              <a:buClr>
                <a:schemeClr val="tx1"/>
              </a:buClr>
              <a:buSzPct val="100000"/>
              <a:buFont typeface="+mj-lt"/>
              <a:buNone/>
            </a:pPr>
            <a:endParaRPr lang="en-US" sz="1200" dirty="0"/>
          </a:p>
          <a:p>
            <a:pPr marL="0" indent="0">
              <a:spcAft>
                <a:spcPts val="1200"/>
              </a:spcAft>
              <a:buNone/>
            </a:pPr>
            <a:endParaRPr lang="en-US" i="1" dirty="0"/>
          </a:p>
          <a:p>
            <a:pPr marL="0" indent="0">
              <a:spcAft>
                <a:spcPts val="1200"/>
              </a:spcAft>
              <a:buNone/>
            </a:pPr>
            <a:endParaRPr lang="en-US" i="1" dirty="0"/>
          </a:p>
          <a:p>
            <a:pPr marL="0" indent="0">
              <a:spcAft>
                <a:spcPts val="1200"/>
              </a:spcAft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9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8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TRICK</a:t>
            </a:r>
            <a:r>
              <a:rPr lang="en-US" baseline="0" dirty="0"/>
              <a:t> QUESTION </a:t>
            </a:r>
            <a:r>
              <a:rPr lang="mr-IN" baseline="0" dirty="0"/>
              <a:t>–</a:t>
            </a:r>
            <a:r>
              <a:rPr lang="en-US" baseline="0" dirty="0"/>
              <a:t> maybe! Depends on what your goals are for the event. INVESTMENT?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41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it worth having this event?</a:t>
            </a:r>
            <a:r>
              <a:rPr lang="en-US" baseline="0" dirty="0"/>
              <a:t> TRICK QUESTION </a:t>
            </a:r>
            <a:r>
              <a:rPr lang="mr-IN" baseline="0" dirty="0"/>
              <a:t>–</a:t>
            </a:r>
            <a:r>
              <a:rPr lang="en-US" baseline="0" dirty="0"/>
              <a:t> depends on what goals you set to accomplish.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8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10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4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2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Inspired by materials received at Rollins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4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1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3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42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46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we just have to adhere to certain rules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51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43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literature</a:t>
            </a:r>
            <a:r>
              <a:rPr lang="en-US" baseline="0" dirty="0"/>
              <a:t> or advertisement may be misleading, false, or deceptive.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18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Can’t require X number of tickets to win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40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57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TICKETS – FREE option is available online, which requires mail-in submission.</a:t>
            </a:r>
          </a:p>
          <a:p>
            <a:r>
              <a:rPr lang="en-US" dirty="0"/>
              <a:t>PRIZE POT - $1 from every ticket sold for a donation will go into the prize pot. The remaining $4 will be divided between Department and participating posts. The accumulated prize pot is divided by percentages for each day in Dec. </a:t>
            </a:r>
          </a:p>
          <a:p>
            <a:r>
              <a:rPr lang="en-US" dirty="0"/>
              <a:t>Daily ticket sales in Dec will go toward next-day prize payout</a:t>
            </a:r>
          </a:p>
          <a:p>
            <a:r>
              <a:rPr lang="en-US" dirty="0"/>
              <a:t>SALES – exclusively sold at participating posts starting Sept 1 through Oct 31. Then, available online starting Nov 1. Tickets can still be sold at the Posts through Dec 30, 2023.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43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9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21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33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GEO-Fenced so only able to sell tickets to IP addresses located within the state of Florida. (compliancy)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21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55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lose interest</a:t>
            </a:r>
          </a:p>
          <a:p>
            <a:r>
              <a:rPr lang="en-US" dirty="0"/>
              <a:t>Do not have the resources</a:t>
            </a:r>
          </a:p>
          <a:p>
            <a:r>
              <a:rPr lang="en-US" dirty="0"/>
              <a:t>Not</a:t>
            </a:r>
            <a:r>
              <a:rPr lang="en-US" baseline="0" dirty="0"/>
              <a:t> sure what we’re doing or where 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5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out what they</a:t>
            </a:r>
            <a:r>
              <a:rPr lang="en-US" baseline="0" dirty="0"/>
              <a:t> like to do</a:t>
            </a:r>
          </a:p>
          <a:p>
            <a:r>
              <a:rPr lang="en-US" baseline="0" dirty="0"/>
              <a:t>Why they joined the Legion</a:t>
            </a:r>
          </a:p>
          <a:p>
            <a:r>
              <a:rPr lang="en-US" baseline="0" dirty="0"/>
              <a:t>What they’re passionate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51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get along</a:t>
            </a:r>
          </a:p>
          <a:p>
            <a:r>
              <a:rPr lang="en-US" dirty="0"/>
              <a:t>Have someone who</a:t>
            </a:r>
            <a:r>
              <a:rPr lang="en-US" baseline="0" dirty="0"/>
              <a:t> just wants the title and not do the work</a:t>
            </a:r>
          </a:p>
          <a:p>
            <a:r>
              <a:rPr lang="en-US" baseline="0" dirty="0"/>
              <a:t>Lack of communication = duplication of tasks or things not getting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64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and timeline</a:t>
            </a:r>
          </a:p>
          <a:p>
            <a:r>
              <a:rPr lang="en-US" dirty="0"/>
              <a:t>Hold people accountable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1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3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Committees lighten the load and distributes duties among several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6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2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2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We all know dues</a:t>
            </a:r>
            <a:r>
              <a:rPr lang="en-US" baseline="0" dirty="0"/>
              <a:t> does not fund everything</a:t>
            </a:r>
          </a:p>
          <a:p>
            <a:r>
              <a:rPr lang="en-US" baseline="0" dirty="0"/>
              <a:t>3. something you’re passionate about, or fill a need of the Post (i.e. a member’s house burned down)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4. Know the ins and outs of the charity. What is their mission or how they help the community. Take a tour of the organization or talk to someone.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9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81388F-6D01-4763-9497-2C5F78AF5477}"/>
              </a:ext>
            </a:extLst>
          </p:cNvPr>
          <p:cNvSpPr/>
          <p:nvPr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 6"/>
          <p:cNvSpPr/>
          <p:nvPr/>
        </p:nvSpPr>
        <p:spPr bwMode="ltGray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anchor="ctr" anchorCtr="0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5D18E-4241-429D-BEDB-6A7415C5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CFD55-6AD5-4B7E-AC33-483174EF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D43F5-DCFF-4B29-AC19-0BF28605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473E37-6504-470F-92FA-792C3ACA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523DE74-18E2-4EF3-A1FC-8A32CC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1B4AF82-5505-4A7E-AA81-139F2145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F03C3-E3F3-4845-8D9E-9BD2A676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C7230-29FF-42F2-A662-1BC1D19C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BD02D-5A68-4A14-892F-DE4953F2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D14D8-4D13-4DFE-938B-B710F89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4B8A5-6021-4208-A587-B45576E6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96ABC-E632-4853-B7CC-A2FB4B7C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</p:spPr>
        <p:txBody>
          <a:bodyPr anchor="ctr" anchorCtr="0"/>
          <a:lstStyle>
            <a:lvl1pPr algn="l"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3022600"/>
            <a:ext cx="3547533" cy="283844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F97433-9C09-4B71-A1E0-24F75011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EDA271-FE91-46E6-ABB5-0A3AD244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4DCFF3-B944-4C24-A12C-689D1FF7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4F81E-11BA-4BB3-AC2C-0A729DC676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3A4488-E8DE-4FEB-88F9-B37F95CC83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909D08-1E53-42D5-954B-F61B508364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7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anchor="ctr" anchorCtr="0"/>
          <a:lstStyle>
            <a:lvl1pPr algn="l"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42ECB-4FB1-4B01-80F3-04208C781B1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6F215A-F354-440E-A263-A920F59508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0FC50C-9C02-4BD6-9CBE-6880E12977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0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anchor="ctr" anchorCtr="1"/>
          <a:lstStyle>
            <a:lvl1pPr algn="l">
              <a:defRPr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horz" anchor="ctr" anchorCtr="1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128B4-F868-4384-A8AA-473DA35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F940D-9281-4C2A-BA62-E5854A11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1454F-842C-4F51-A7E7-0335B2FB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B21C-C756-4225-8632-7142A1254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18691-F837-4B9F-B6AF-6CC250C9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53EA-29FB-4CE3-A15E-C4C54FEA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D435-E7D3-42E1-B32F-0DDB34AB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59A40-ED27-4ABC-9575-0293084B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FBE6-6A81-4B4C-A8D9-1787CB89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239B-1187-43D8-8A35-5FD02F9D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58DC-BEED-4C22-B012-366E9E46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BC68-82B0-42F5-8855-D6AA46BD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B7DD4-F6D5-403C-9819-845EE096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AB4A3-AE75-4D00-9BE1-AF3996C6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71F3C4-BAAF-4391-B574-8E340EDA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8DD71F-FEC6-4AB5-974A-FD2B82A7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F984-2CBF-44C2-AF2F-88C05D24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C13D7-76C9-4F35-A111-9F3302C0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2D054-41A0-4B86-AE70-3B4476BA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1BA6-FE4A-4767-B48E-60448C45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0247-DABA-4011-81D0-52955AFB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6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120-E5E4-47FA-BDC1-89A734D2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A2C6-CFAC-44E5-A6EB-0BD890C64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9ADB5-7174-427B-A824-5B877EBE1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B71F1-E036-42F5-BFF3-F702AF4D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FBB32-6BDE-44DC-BB4B-20511D8E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CA085-C6B1-48AA-AC7A-1704BED5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04AD-9500-4EA3-9EFF-EE38F505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5F610-96C5-4809-8B35-AA1DCBA61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0F351-8C01-44AE-90C0-8379B779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2E9B-1823-455A-9B0B-802EABAE9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4756E-1346-4FBB-997B-B89FF90F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ACCAA-C7BC-4E76-BC19-0746C5E2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5DAF9-B1C4-479B-935C-7D64F083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552DC-0030-4E82-89D8-1BCC3B58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0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8D3-3952-4935-97A7-8C6C9A60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1644-4E18-42FA-8993-62BC2BB8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2D77B-A043-49AD-8813-8075A845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9D0F7-6743-4ADF-A593-E6AD7D23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EB999-69E9-44C2-988A-B61636C8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CE8AC-D17C-4123-B43B-655932E9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A15F-84A6-46C5-BD40-4295E23A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8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4D7C-EB4B-4533-AB79-0882287F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1D71-EDFF-4E26-8518-84BE5390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138B0-2F60-403B-80D2-3E11FD3BC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7C4E-5C6E-4BBA-9B67-BCE0404F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0F894-2937-4A48-B0A7-1AA563FB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FE6B1-BC03-465B-8B2B-CC44BA21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5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70A5-2220-4DB7-9035-AD827276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CAE8B-204C-4CFF-B3FC-BFA000CF3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93712-BD3E-46A5-AAD7-B309F7FC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FC32E-CF0B-481C-BA03-29B560B0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0F6AE-75BC-4055-A506-089D389D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18B3C-3CD5-486D-8CEF-FD57313D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264C-3396-4F69-9A03-DC7AD2A0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4A13A-1760-4748-9CCE-01F0A8228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1AC3-509E-4476-9548-9760AF98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F942-B075-4F38-BAC4-FA7E9322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FA3C3-DD4D-4CE7-8DBF-EF28CA00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2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54CEE-85AF-434D-B318-A1CEE8EB5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9C5B1-4902-400E-8F26-D7909FFD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18446-932C-48DA-9253-4954AF5B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91E2-A0B6-4F7F-B92F-52D739C9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7B82-D7BB-4F70-B7E4-F9B47886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Content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anchor="ctr" anchorCtr="0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0B6DF-7478-4740-A710-DA5E9EBA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D89951-67E9-4086-AED0-C236A00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553809-8746-49E3-BCB5-0A9FF406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86C4-C3A0-4CA8-8809-1D90DE9E4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D26EA8-C9F2-49A7-8F7B-A782D30B82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DD2E8-07A6-430F-A2FB-E2746C9352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1514" y="451513"/>
            <a:ext cx="5553071" cy="5409537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40641-87D1-48C5-879E-8A5FBA53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FA68A8-3A7A-430B-9A66-482C28DC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C17F98-4E3F-4327-8CCF-D13C3371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4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9ED24-3C5F-4326-A304-DBDBA6CE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32AEE-3AAE-4FBF-969F-8A364CE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17C1A8-7DBE-4E24-BCA1-D820D78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0001" y="2222287"/>
            <a:ext cx="10571998" cy="36387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66CE2-DFEE-46B8-AFB2-817272E3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E9A94A-136A-4208-8F98-012BDAC1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459C8B-DA0F-4808-A642-40471D1D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E71A4-2AD7-44A1-9075-3AB1A226C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F74D3-28C0-4AA1-8508-75D32DA3C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D83112-B341-46D2-8B30-46DBC3DAE3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8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3A633-0BBE-491F-94FD-A319FC7D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6FEDE-3F7F-4F2C-A341-BDA56AA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EE25F-3E3B-45D3-B259-498E69BF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A225DDE-B497-4517-88BA-77255048E3B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1786E9-CFCE-459B-9EAF-CB6C761E3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49F8A-5252-4BFB-B131-A092E92B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77BD5-E296-4A8E-9403-1D5E6C60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D8CC-332D-4497-9EA9-C485115B0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2E40-99C7-4978-BE2A-A7F78AF1394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4931E-2FC2-42E7-9065-21D5B883F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662B9-DE94-44E9-A398-AAB89C2D0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E95E-D8B4-4240-B3C9-7289BF7C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F6BFF70-911B-4B02-93CD-CAD641B6E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 rot="21123707">
            <a:off x="3116790" y="-575988"/>
            <a:ext cx="7514127" cy="751412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4D6EDA-7F47-4B48-BEDA-C38C765E6FB8}"/>
              </a:ext>
            </a:extLst>
          </p:cNvPr>
          <p:cNvSpPr txBox="1">
            <a:spLocks/>
          </p:cNvSpPr>
          <p:nvPr/>
        </p:nvSpPr>
        <p:spPr>
          <a:xfrm>
            <a:off x="458266" y="5187897"/>
            <a:ext cx="11224925" cy="8830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FUNDRAISING FOR NON-PROFITS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92369D-4B12-4232-A6BF-B0CC69A1F2BA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9117ED-00A7-44D8-9E38-727C484835FF}"/>
              </a:ext>
            </a:extLst>
          </p:cNvPr>
          <p:cNvSpPr txBox="1">
            <a:spLocks/>
          </p:cNvSpPr>
          <p:nvPr/>
        </p:nvSpPr>
        <p:spPr>
          <a:xfrm>
            <a:off x="458266" y="5888351"/>
            <a:ext cx="64670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Inspired by “The 5 Keys to Successful Fundraising” by Sandra Sims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CB49B40-D50F-5048-79E2-79DE35449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5" y="515111"/>
            <a:ext cx="4161410" cy="3950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C45A5-D596-E31F-E3A3-7299CCF3B7C9}"/>
              </a:ext>
            </a:extLst>
          </p:cNvPr>
          <p:cNvSpPr txBox="1"/>
          <p:nvPr/>
        </p:nvSpPr>
        <p:spPr>
          <a:xfrm>
            <a:off x="4652099" y="1190440"/>
            <a:ext cx="70310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Elephant" panose="02020904090505020303" pitchFamily="18" charset="0"/>
              </a:rPr>
              <a:t>Jennifer Cooper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EB06E-A876-354C-29C6-74A6E8BB5256}"/>
              </a:ext>
            </a:extLst>
          </p:cNvPr>
          <p:cNvSpPr txBox="1"/>
          <p:nvPr/>
        </p:nvSpPr>
        <p:spPr>
          <a:xfrm>
            <a:off x="4652099" y="2918811"/>
            <a:ext cx="6644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jcooper@floridalegion.org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FE501-FD56-529F-8AAB-A3CFE65DAA61}"/>
              </a:ext>
            </a:extLst>
          </p:cNvPr>
          <p:cNvSpPr txBox="1"/>
          <p:nvPr/>
        </p:nvSpPr>
        <p:spPr>
          <a:xfrm>
            <a:off x="4652099" y="2153086"/>
            <a:ext cx="6066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Fundraising Director</a:t>
            </a:r>
          </a:p>
        </p:txBody>
      </p:sp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251440"/>
            <a:ext cx="10571998" cy="417644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dirty="0"/>
              <a:t>People give to: 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Things they relate to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Personal connections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Emergencies (i.e., Hurricane damage, house fires, etc.)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Interest in improvements or additions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Recognize the brand / mission</a:t>
            </a:r>
          </a:p>
          <a:p>
            <a:pPr marL="1143000" lvl="1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In memory or honor of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11239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87925" y="364984"/>
            <a:ext cx="10994073" cy="9704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Fundraiser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E94118-F4B6-CC4D-9307-E0D4827C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681555"/>
            <a:ext cx="10571998" cy="417644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Find something unique but familiar</a:t>
            </a: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What resources or connections do you have?</a:t>
            </a: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Who’s your audience? What are their interests?</a:t>
            </a: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Capture the spirit of your Post</a:t>
            </a: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197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Stay Organized</a:t>
            </a:r>
          </a:p>
        </p:txBody>
      </p:sp>
    </p:spTree>
    <p:extLst>
      <p:ext uri="{BB962C8B-B14F-4D97-AF65-F5344CB8AC3E}">
        <p14:creationId xmlns:p14="http://schemas.microsoft.com/office/powerpoint/2010/main" val="99439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80159"/>
            <a:ext cx="10571998" cy="363876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 Create goals (important)</a:t>
            </a:r>
          </a:p>
          <a:p>
            <a:pPr marL="400050" lvl="1" indent="0">
              <a:spcAft>
                <a:spcPts val="2000"/>
              </a:spcAft>
              <a:buNone/>
            </a:pPr>
            <a:r>
              <a:rPr lang="en-US" sz="3600" i="1" dirty="0"/>
              <a:t>EX: money raised, new members, sell tickets</a:t>
            </a:r>
          </a:p>
          <a:p>
            <a:pPr marL="457200" lvl="1" indent="-457200">
              <a:spcAft>
                <a:spcPts val="0"/>
              </a:spcAft>
              <a:buFont typeface="+mj-lt"/>
              <a:buAutoNum type="arabicPeriod" startAt="2"/>
            </a:pPr>
            <a:r>
              <a:rPr lang="en-US" sz="4000" dirty="0"/>
              <a:t>Set a budget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Determine if you can support up-front cost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Anticipate how much you could raise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Identify true cost of event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See cost to profit ratio throughout planning process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98886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9" y="2475852"/>
            <a:ext cx="11102323" cy="3638764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 Creating a budget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Revenue </a:t>
            </a:r>
            <a:r>
              <a:rPr lang="en-US" sz="3600" i="1" dirty="0"/>
              <a:t>(ticket sales, sponsorship, raffles, etc.)</a:t>
            </a:r>
          </a:p>
          <a:p>
            <a:pPr marL="1200150" lvl="1" indent="-742950">
              <a:spcAft>
                <a:spcPts val="18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Expenses </a:t>
            </a:r>
            <a:r>
              <a:rPr lang="en-US" sz="3600" i="1" dirty="0"/>
              <a:t>(food, location, parking, supplies, etc.)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en-US" sz="3600" b="1" dirty="0"/>
              <a:t>If expenses exceed revenue, is it worth having the event?</a:t>
            </a:r>
            <a:endParaRPr lang="en-US" sz="4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0388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640519" y="6423276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7930556-505B-40F5-8340-637D98D3D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40774"/>
              </p:ext>
            </p:extLst>
          </p:nvPr>
        </p:nvGraphicFramePr>
        <p:xfrm>
          <a:off x="6639384" y="2862877"/>
          <a:ext cx="4583750" cy="34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Item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Amount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00">
                <a:tc>
                  <a:txBody>
                    <a:bodyPr/>
                    <a:lstStyle/>
                    <a:p>
                      <a:r>
                        <a:rPr lang="en-US" sz="2400" b="1" dirty="0"/>
                        <a:t>Entertainment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50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Printing Costs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00">
                <a:tc>
                  <a:txBody>
                    <a:bodyPr/>
                    <a:lstStyle/>
                    <a:p>
                      <a:r>
                        <a:rPr lang="en-US" sz="2400" b="1" dirty="0"/>
                        <a:t>Decorations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$150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500">
                <a:tc>
                  <a:txBody>
                    <a:bodyPr/>
                    <a:lstStyle/>
                    <a:p>
                      <a:r>
                        <a:rPr lang="en-US" sz="2400" b="1" dirty="0"/>
                        <a:t>Food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50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$1,050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AACB7D-A05C-496D-8F53-D206B37C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81742"/>
              </p:ext>
            </p:extLst>
          </p:nvPr>
        </p:nvGraphicFramePr>
        <p:xfrm>
          <a:off x="968866" y="2874430"/>
          <a:ext cx="4583750" cy="347144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29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0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Item</a:t>
                      </a:r>
                    </a:p>
                  </a:txBody>
                  <a:tcPr marL="78743" marR="78743" marT="39371" marB="393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Amount</a:t>
                      </a:r>
                    </a:p>
                  </a:txBody>
                  <a:tcPr marL="78743" marR="78743" marT="39371" marB="393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89">
                <a:tc>
                  <a:txBody>
                    <a:bodyPr/>
                    <a:lstStyle/>
                    <a:p>
                      <a:r>
                        <a:rPr lang="en-US" sz="2400" dirty="0"/>
                        <a:t>Ticket Sales</a:t>
                      </a:r>
                      <a:endParaRPr lang="en-US" sz="2400" b="1" dirty="0"/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$250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89">
                <a:tc>
                  <a:txBody>
                    <a:bodyPr/>
                    <a:lstStyle/>
                    <a:p>
                      <a:r>
                        <a:rPr lang="en-US" sz="2400" dirty="0"/>
                        <a:t>Sponsorships</a:t>
                      </a:r>
                      <a:endParaRPr lang="en-US" sz="2400" b="1" dirty="0"/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$1,500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089">
                <a:tc>
                  <a:txBody>
                    <a:bodyPr/>
                    <a:lstStyle/>
                    <a:p>
                      <a:r>
                        <a:rPr lang="en-US" sz="2400" b="0" dirty="0"/>
                        <a:t>Auction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089">
                <a:tc>
                  <a:txBody>
                    <a:bodyPr/>
                    <a:lstStyle/>
                    <a:p>
                      <a:r>
                        <a:rPr lang="en-US" sz="2400" dirty="0"/>
                        <a:t>50/50 Raffle</a:t>
                      </a:r>
                      <a:endParaRPr lang="en-US" sz="2400" b="1" dirty="0"/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089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</a:p>
                  </a:txBody>
                  <a:tcPr marL="78743" marR="78743" marT="39371" marB="39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$2,650</a:t>
                      </a:r>
                    </a:p>
                  </a:txBody>
                  <a:tcPr marL="78743" marR="78743" marT="39371" marB="3937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8545EE7-9902-473A-A963-1441ADC1250D}"/>
              </a:ext>
            </a:extLst>
          </p:cNvPr>
          <p:cNvSpPr/>
          <p:nvPr/>
        </p:nvSpPr>
        <p:spPr>
          <a:xfrm>
            <a:off x="7948925" y="2268979"/>
            <a:ext cx="241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Expenses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4F5D0-79E9-424F-9542-D0435B4B6294}"/>
              </a:ext>
            </a:extLst>
          </p:cNvPr>
          <p:cNvSpPr/>
          <p:nvPr/>
        </p:nvSpPr>
        <p:spPr>
          <a:xfrm>
            <a:off x="2055123" y="2268979"/>
            <a:ext cx="241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fourHand_TRIAL regular" charset="0"/>
                <a:cs typeface="fourHand_TRIAL regular" charset="0"/>
              </a:rPr>
              <a:t>Income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709769"/>
            <a:ext cx="10571998" cy="3638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Myriad Pro" panose="020B0503030403020204" pitchFamily="34" charset="0"/>
              </a:rPr>
              <a:t>NET = $1,600</a:t>
            </a:r>
          </a:p>
          <a:p>
            <a:pPr marL="0" indent="0" algn="ctr">
              <a:buNone/>
            </a:pPr>
            <a:r>
              <a:rPr lang="en-US" sz="4000" b="1" i="1" dirty="0">
                <a:latin typeface="Myriad Pro" panose="020B0503030403020204" pitchFamily="34" charset="0"/>
              </a:rPr>
              <a:t>Cost Profit Ratio – 60%</a:t>
            </a:r>
            <a:endParaRPr lang="en-US" sz="2400" b="1" i="1" dirty="0">
              <a:latin typeface="Myriad Pro" panose="020B0503030403020204" pitchFamily="34" charset="0"/>
            </a:endParaRPr>
          </a:p>
          <a:p>
            <a:pPr marL="742950" indent="-742950">
              <a:spcAft>
                <a:spcPts val="1200"/>
              </a:spcAft>
              <a:buFont typeface="+mj-lt"/>
              <a:buAutoNum type="arabicPeriod" startAt="4"/>
            </a:pP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315659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80159"/>
            <a:ext cx="10571998" cy="3638764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6"/>
            </a:pPr>
            <a:r>
              <a:rPr lang="en-US" sz="4000" dirty="0"/>
              <a:t> Develop a Timeline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Start at event date, or deadline and work backwards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Include major and minor details (check list)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Set deadlines for when things need to be done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Check in periodically to stay on track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333042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48717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29" y="2422689"/>
            <a:ext cx="9591301" cy="3638764"/>
          </a:xfrm>
        </p:spPr>
        <p:txBody>
          <a:bodyPr>
            <a:normAutofit fontScale="92500" lnSpcReduction="20000"/>
          </a:bodyPr>
          <a:lstStyle/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b="1" dirty="0"/>
              <a:t>CELEBRATE!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Present proceeds to beneficiary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List accomplishments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Share stories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Complete budget with </a:t>
            </a:r>
            <a:r>
              <a:rPr lang="en-US" sz="4000" u="sng" dirty="0"/>
              <a:t>actual</a:t>
            </a:r>
            <a:r>
              <a:rPr lang="en-US" sz="4000" dirty="0"/>
              <a:t> expenses &amp; revenue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54520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4401" y="430115"/>
            <a:ext cx="10571998" cy="97045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 to Successful 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150533"/>
            <a:ext cx="10571998" cy="42773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Building a Team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Choose the Right Fundraiser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Stay Organized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Follow Through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Raffles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Post Fundraising Opportunities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841692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72946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29" y="2422689"/>
            <a:ext cx="9591301" cy="3638764"/>
          </a:xfrm>
        </p:spPr>
        <p:txBody>
          <a:bodyPr>
            <a:normAutofit/>
          </a:bodyPr>
          <a:lstStyle/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b="1" dirty="0"/>
              <a:t>EVALUATE</a:t>
            </a: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What worked?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What needs improvement?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How can you make it better?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345906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999" y="2220670"/>
            <a:ext cx="9591301" cy="3638764"/>
          </a:xfrm>
        </p:spPr>
        <p:txBody>
          <a:bodyPr>
            <a:normAutofit fontScale="85000" lnSpcReduction="10000"/>
          </a:bodyPr>
          <a:lstStyle/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b="1" dirty="0"/>
              <a:t>SAY THANK YOU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Letter / Personal note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Recognize during event, present award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Print on event materials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Meaningful gift or story on their impact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265821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Raffles</a:t>
            </a:r>
          </a:p>
        </p:txBody>
      </p:sp>
    </p:spTree>
    <p:extLst>
      <p:ext uri="{BB962C8B-B14F-4D97-AF65-F5344CB8AC3E}">
        <p14:creationId xmlns:p14="http://schemas.microsoft.com/office/powerpoint/2010/main" val="364269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284632"/>
            <a:ext cx="10571998" cy="36387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9600" b="1" dirty="0"/>
              <a:t>We are </a:t>
            </a:r>
            <a:r>
              <a:rPr lang="en-US" sz="9600" b="1" u="sng" dirty="0"/>
              <a:t>NOT</a:t>
            </a:r>
            <a:r>
              <a:rPr lang="en-US" sz="9600" b="1" dirty="0"/>
              <a:t> attorneys,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9600" b="1" dirty="0"/>
              <a:t>BUT…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E4CAFC-891D-1B46-78BC-4874DA42745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87925" y="364984"/>
            <a:ext cx="10994073" cy="9704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Raffles : </a:t>
            </a: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82290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082597"/>
            <a:ext cx="10571998" cy="36387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RAFFLES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MOST raffles, lotteries, or games of chance are considered </a:t>
            </a:r>
            <a:r>
              <a:rPr lang="en-US" sz="3200" b="1" dirty="0"/>
              <a:t>gambling and are illegal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Exception for qualifying nonprofits (</a:t>
            </a:r>
            <a:r>
              <a:rPr lang="en-US" sz="3200" u="sng" dirty="0"/>
              <a:t>our loop-hole</a:t>
            </a:r>
            <a:r>
              <a:rPr lang="en-US" sz="3200" dirty="0"/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8444365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http://info.legalzoom.com/state-statute-florida-raffles-charities-25884.html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D76E-386C-3AA1-B642-04E6385424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87925" y="364984"/>
            <a:ext cx="10994073" cy="9704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Raffles </a:t>
            </a:r>
          </a:p>
        </p:txBody>
      </p:sp>
    </p:spTree>
    <p:extLst>
      <p:ext uri="{BB962C8B-B14F-4D97-AF65-F5344CB8AC3E}">
        <p14:creationId xmlns:p14="http://schemas.microsoft.com/office/powerpoint/2010/main" val="2177113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082597"/>
            <a:ext cx="10571998" cy="36387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RAFFLES – Fees / Pricing</a:t>
            </a:r>
          </a:p>
          <a:p>
            <a:pPr marL="571500" indent="-571500"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b="1" dirty="0"/>
              <a:t>NO fees = can not say someone is required to pay for event/raffle ticket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Violation </a:t>
            </a:r>
            <a:r>
              <a:rPr lang="mr-IN" sz="3200" dirty="0"/>
              <a:t>–</a:t>
            </a:r>
            <a:r>
              <a:rPr lang="en-US" sz="3200" dirty="0"/>
              <a:t> “Tickets cost $100”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Correct </a:t>
            </a:r>
            <a:r>
              <a:rPr lang="mr-IN" sz="3200" dirty="0"/>
              <a:t>–</a:t>
            </a:r>
            <a:r>
              <a:rPr lang="en-US" sz="3200" dirty="0"/>
              <a:t> “a </a:t>
            </a:r>
            <a:r>
              <a:rPr lang="en-US" sz="3200" u="sng" dirty="0"/>
              <a:t>suggested donation </a:t>
            </a:r>
            <a:r>
              <a:rPr lang="en-US" sz="3200" dirty="0"/>
              <a:t>for a ticket is $100”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8444365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http://info.legalzoom.com/state-statute-florida-raffles-charities-25884.html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08FBB-47C2-8969-76C0-BE032BB885B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87925" y="364984"/>
            <a:ext cx="10994073" cy="9704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Raffles </a:t>
            </a:r>
          </a:p>
        </p:txBody>
      </p:sp>
    </p:spTree>
    <p:extLst>
      <p:ext uri="{BB962C8B-B14F-4D97-AF65-F5344CB8AC3E}">
        <p14:creationId xmlns:p14="http://schemas.microsoft.com/office/powerpoint/2010/main" val="213351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487842"/>
            <a:ext cx="10571998" cy="363876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RAFFLES – Materials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Must properly display following information on </a:t>
            </a:r>
            <a:r>
              <a:rPr lang="en-US" sz="3200" b="1" u="sng" dirty="0"/>
              <a:t>EVERY</a:t>
            </a:r>
            <a:r>
              <a:rPr lang="en-US" sz="3200" b="1" dirty="0"/>
              <a:t> brochure, advertisement, entry form, etc.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Source of funds used for award prizes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Date, hour and location where the winner is selected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Outline rules and regulations governing contest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Name group/business who will benefit from proceeds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8444365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http://info.legalzoom.com/state-statute-florida-raffles-charities-25884.html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FD8EAA-D5E4-35B8-1CF1-D0F9174373DF}"/>
              </a:ext>
            </a:extLst>
          </p:cNvPr>
          <p:cNvSpPr txBox="1">
            <a:spLocks/>
          </p:cNvSpPr>
          <p:nvPr/>
        </p:nvSpPr>
        <p:spPr bwMode="white">
          <a:xfrm>
            <a:off x="387925" y="364984"/>
            <a:ext cx="10994073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Raffles </a:t>
            </a:r>
          </a:p>
        </p:txBody>
      </p:sp>
    </p:spTree>
    <p:extLst>
      <p:ext uri="{BB962C8B-B14F-4D97-AF65-F5344CB8AC3E}">
        <p14:creationId xmlns:p14="http://schemas.microsoft.com/office/powerpoint/2010/main" val="383175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42370"/>
            <a:ext cx="10571998" cy="3638764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RAFFLES – Winners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Must be selected at random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Illegal to remove, disqualify, reject, or otherwise discriminate based on whether the entrant paid or not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No minimum number of tickets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All prizes must be awarded</a:t>
            </a:r>
          </a:p>
          <a:p>
            <a:pPr marL="571500" indent="-571500"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Winners must be notified in a timely manner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8444365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http://info.legalzoom.com/state-statute-florida-raffles-charities-25884.html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33CFBE-5AF2-9BE1-769A-E1BEC0678F78}"/>
              </a:ext>
            </a:extLst>
          </p:cNvPr>
          <p:cNvSpPr txBox="1">
            <a:spLocks/>
          </p:cNvSpPr>
          <p:nvPr/>
        </p:nvSpPr>
        <p:spPr bwMode="white">
          <a:xfrm>
            <a:off x="387925" y="364984"/>
            <a:ext cx="10994073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Raffles </a:t>
            </a:r>
          </a:p>
        </p:txBody>
      </p:sp>
    </p:spTree>
    <p:extLst>
      <p:ext uri="{BB962C8B-B14F-4D97-AF65-F5344CB8AC3E}">
        <p14:creationId xmlns:p14="http://schemas.microsoft.com/office/powerpoint/2010/main" val="57506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POST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6116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982" y="2314282"/>
            <a:ext cx="9591301" cy="3638764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dirty="0"/>
              <a:t>ABOUT THE RAFFLE: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31 Winners selected in Dec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Tickets = $5 suggested donation*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Prize pot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Ticket sales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pic>
        <p:nvPicPr>
          <p:cNvPr id="4" name="Picture 3" descr="A close-up of several raffle tickets">
            <a:extLst>
              <a:ext uri="{FF2B5EF4-FFF2-40B4-BE49-F238E27FC236}">
                <a16:creationId xmlns:a16="http://schemas.microsoft.com/office/drawing/2014/main" id="{FB5DBD64-686C-8986-20FE-D18A1F83F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4" y="533702"/>
            <a:ext cx="4616067" cy="24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Building A</a:t>
            </a:r>
            <a:br>
              <a:rPr lang="en-US" sz="8000" b="1" dirty="0">
                <a:latin typeface="Elephant" panose="02020904090505020303" pitchFamily="18" charset="0"/>
              </a:rPr>
            </a:br>
            <a:r>
              <a:rPr lang="en-US" sz="8000" b="1" dirty="0">
                <a:latin typeface="Elephant" panose="02020904090505020303" pitchFamily="18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56969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982" y="2314282"/>
            <a:ext cx="9591301" cy="660272"/>
          </a:xfrm>
        </p:spPr>
        <p:txBody>
          <a:bodyPr anchor="t"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dirty="0"/>
              <a:t>PRIZE POT: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CDD89-6DAC-37D9-2988-510C41D50FBE}"/>
              </a:ext>
            </a:extLst>
          </p:cNvPr>
          <p:cNvSpPr txBox="1"/>
          <p:nvPr/>
        </p:nvSpPr>
        <p:spPr>
          <a:xfrm>
            <a:off x="798982" y="3198462"/>
            <a:ext cx="11192833" cy="3253914"/>
          </a:xfrm>
          <a:prstGeom prst="rect">
            <a:avLst/>
          </a:prstGeom>
          <a:noFill/>
        </p:spPr>
        <p:txBody>
          <a:bodyPr wrap="square" lIns="91440" numCol="5" spcCol="457200" rtlCol="0">
            <a:no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 – 5%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3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4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5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6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7 – 7%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8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9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10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11 – 3%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12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13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14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15 – 7%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16 – 1%</a:t>
            </a: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17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18 – 10%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19 – 3%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20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21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22 – 3%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23 – 3%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24 – 5%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25 – 10%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26 – 5%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27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28 – 3%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29 – 2%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30 – 1%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Dec 31 – 10%</a:t>
            </a:r>
            <a:endParaRPr lang="en-US" sz="2400" b="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79665-7BBD-5EC7-13DE-42BAF6DD0024}"/>
              </a:ext>
            </a:extLst>
          </p:cNvPr>
          <p:cNvSpPr txBox="1"/>
          <p:nvPr/>
        </p:nvSpPr>
        <p:spPr>
          <a:xfrm>
            <a:off x="3442034" y="2218394"/>
            <a:ext cx="8151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*If 10,000 raffle tickets are sold across the state, the total raffle prize pool starts at $10,000 and the first payout would be $500!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87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982" y="2314282"/>
            <a:ext cx="10184835" cy="3638764"/>
          </a:xfrm>
        </p:spPr>
        <p:txBody>
          <a:bodyPr>
            <a:normAutofit fontScale="77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dirty="0"/>
              <a:t>POST PARTICIPATION: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Posts preorder tickets for $3/ticket and sell for a suggestion donation of $5/ticket. </a:t>
            </a:r>
            <a:r>
              <a:rPr lang="en-US" sz="4000" b="1" dirty="0"/>
              <a:t>POSTS KEEP ALL PROCEEDS!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Exclusivity at participating Posts through Oct 31</a:t>
            </a:r>
            <a:r>
              <a:rPr lang="en-US" sz="4000" baseline="30000" dirty="0"/>
              <a:t>st</a:t>
            </a:r>
            <a:r>
              <a:rPr lang="en-US" sz="4000" dirty="0"/>
              <a:t> 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Posts can still receive credit for online tickets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Department provides materials and promotion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pic>
        <p:nvPicPr>
          <p:cNvPr id="4" name="Picture 3" descr="A close-up of several raffle tickets">
            <a:extLst>
              <a:ext uri="{FF2B5EF4-FFF2-40B4-BE49-F238E27FC236}">
                <a16:creationId xmlns:a16="http://schemas.microsoft.com/office/drawing/2014/main" id="{912660A0-D275-B423-44D9-49655F78A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4" y="533702"/>
            <a:ext cx="4616067" cy="24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982" y="2314282"/>
            <a:ext cx="10184835" cy="4138094"/>
          </a:xfrm>
        </p:spPr>
        <p:txBody>
          <a:bodyPr>
            <a:normAutofit fontScale="77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dirty="0"/>
              <a:t>WHY POSTS SHOULD JOIN: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More funding for Post</a:t>
            </a:r>
            <a:endParaRPr lang="en-US" sz="4000" b="1" dirty="0"/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Ability to support Florida’s veterans at a higher level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Chance to engage the local community or bring in new members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Department helps with materials and promotion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It’s just plain FUN!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pic>
        <p:nvPicPr>
          <p:cNvPr id="4" name="Picture 3" descr="A close-up of several raffle tickets">
            <a:extLst>
              <a:ext uri="{FF2B5EF4-FFF2-40B4-BE49-F238E27FC236}">
                <a16:creationId xmlns:a16="http://schemas.microsoft.com/office/drawing/2014/main" id="{CEA2A0D7-4039-609B-3386-E7C71BD3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4" y="533702"/>
            <a:ext cx="4616067" cy="24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Rafflebox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185" y="6304069"/>
            <a:ext cx="6460684" cy="660272"/>
          </a:xfrm>
        </p:spPr>
        <p:txBody>
          <a:bodyPr anchor="t">
            <a:normAutofit fontScale="550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b="1" i="1" dirty="0"/>
              <a:t>*Pending a successful DEC vote this afternoon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8EF8E6-D481-FC72-F70A-BA72F3A22E1A}"/>
              </a:ext>
            </a:extLst>
          </p:cNvPr>
          <p:cNvSpPr txBox="1">
            <a:spLocks/>
          </p:cNvSpPr>
          <p:nvPr/>
        </p:nvSpPr>
        <p:spPr>
          <a:xfrm>
            <a:off x="798982" y="2280492"/>
            <a:ext cx="10471273" cy="3947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Wingdings 2" charset="2"/>
              <a:buNone/>
              <a:defRPr/>
            </a:pPr>
            <a:r>
              <a:rPr lang="en-US" sz="4000" dirty="0"/>
              <a:t>ABOUT: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State-wide online 50/50 raffle drawings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Posts can participate and receive a percentage of the proceeds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Posts will get a special link/QR Code to promote ticket sales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Department will manage the drawings, licensing, winner payouts, and tax filings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Monthly/Quarterly distributions will be paid to the Dept for efforts</a:t>
            </a:r>
          </a:p>
          <a:p>
            <a:pPr marL="74295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5691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277114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challenges you face when trying to do a fundraiser?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3872881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motivate other members?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419203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challenges do you have when working as a team?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444963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ensure your fundraiser stays on track?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037681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DB379-20F9-406F-A7C7-60292F043184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C9297-7456-4439-869D-3238EA9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5628861" cy="365125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338277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64527"/>
            <a:ext cx="10571998" cy="363876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Recruit Volunteers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Assign Roles and Responsibilities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Tap into skill sets, relationships or connections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2422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80159"/>
            <a:ext cx="10571998" cy="3638764"/>
          </a:xfrm>
        </p:spPr>
        <p:txBody>
          <a:bodyPr>
            <a:normAutofit/>
          </a:bodyPr>
          <a:lstStyle/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sz="4000" dirty="0"/>
              <a:t>Effective Teamwork: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Need a leader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Define each person’s role or responsibility</a:t>
            </a:r>
          </a:p>
          <a:p>
            <a:pPr marL="742950" lvl="0" indent="-742950" defTabSz="914400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4000" dirty="0"/>
              <a:t>Communicate often!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151792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57120"/>
            <a:ext cx="10571998" cy="42701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Admin/Logistics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Sponsorships / Ticket Sales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Entertainment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Auction / Raffle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Volunteers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Finance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Marketing / Social Media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320624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963" y="405624"/>
            <a:ext cx="10994073" cy="97045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/ Donors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380159"/>
            <a:ext cx="10571998" cy="3638764"/>
          </a:xfrm>
        </p:spPr>
        <p:txBody>
          <a:bodyPr>
            <a:normAutofit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sz="4000" dirty="0"/>
              <a:t> Donations and corporate sponsors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Donated items are budget relieving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Post Vendors are excellent prospects 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Reach out to local businesses</a:t>
            </a:r>
          </a:p>
          <a:p>
            <a:pPr marL="1200150" lvl="1" indent="-742950">
              <a:buClr>
                <a:schemeClr val="tx1"/>
              </a:buClr>
              <a:buFont typeface="+mj-lt"/>
              <a:buAutoNum type="alphaLcParenR"/>
            </a:pPr>
            <a:r>
              <a:rPr lang="en-US" sz="3600" dirty="0"/>
              <a:t>Use your sphere of influence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12F14A-FFC7-4B2C-8C50-18280E8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550747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26268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EF3CE-047C-B56A-3739-ED8A2BB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atin typeface="Elephant" panose="02020904090505020303" pitchFamily="18" charset="0"/>
              </a:rPr>
              <a:t>Choose the Right Fundraiser</a:t>
            </a:r>
          </a:p>
        </p:txBody>
      </p:sp>
    </p:spTree>
    <p:extLst>
      <p:ext uri="{BB962C8B-B14F-4D97-AF65-F5344CB8AC3E}">
        <p14:creationId xmlns:p14="http://schemas.microsoft.com/office/powerpoint/2010/main" val="165603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Post needs money to stay in business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Personal motivation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/>
              <a:t> Specific goal you’re working towards                     </a:t>
            </a:r>
            <a:r>
              <a:rPr lang="en-US" i="1" dirty="0"/>
              <a:t>(i.e., Send 10 boys to Boys State, fund Post repairs)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/>
              <a:t> For charity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i="1" dirty="0"/>
              <a:t>Do your research!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8A16-3179-4ED9-A67E-84CA49FD5145}"/>
              </a:ext>
            </a:extLst>
          </p:cNvPr>
          <p:cNvSpPr txBox="1">
            <a:spLocks/>
          </p:cNvSpPr>
          <p:nvPr/>
        </p:nvSpPr>
        <p:spPr>
          <a:xfrm>
            <a:off x="9558078" y="6228468"/>
            <a:ext cx="2433737" cy="39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charset="2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www.floridalegion.org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466-76BC-496B-BEE4-CCDD47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" y="6427885"/>
            <a:ext cx="7623483" cy="365125"/>
          </a:xfrm>
        </p:spPr>
        <p:txBody>
          <a:bodyPr/>
          <a:lstStyle/>
          <a:p>
            <a:pPr algn="l"/>
            <a:r>
              <a:rPr lang="en-US" sz="1400" i="1" dirty="0">
                <a:solidFill>
                  <a:schemeClr val="tx1"/>
                </a:solidFill>
              </a:rPr>
              <a:t>Inspired by “The 5 Keys to Successful Fundraising” by Sandra Sims</a:t>
            </a:r>
          </a:p>
        </p:txBody>
      </p:sp>
    </p:spTree>
    <p:extLst>
      <p:ext uri="{BB962C8B-B14F-4D97-AF65-F5344CB8AC3E}">
        <p14:creationId xmlns:p14="http://schemas.microsoft.com/office/powerpoint/2010/main" val="2450413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E7E6E6"/>
      </a:lt2>
      <a:accent1>
        <a:srgbClr val="002A7E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2A7E"/>
      </a:accent5>
      <a:accent6>
        <a:srgbClr val="978869"/>
      </a:accent6>
      <a:hlink>
        <a:srgbClr val="FFC000"/>
      </a:hlink>
      <a:folHlink>
        <a:srgbClr val="7F7F7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82065_Persuasive speech outline_RVA_v3" id="{9991F312-7BAB-436D-8583-A5078171179B}" vid="{06C31F6F-9DBF-4ED0-83AC-3AFD01C902A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FALC_TEMPLATE</Template>
  <TotalTime>9382</TotalTime>
  <Words>1970</Words>
  <Application>Microsoft Office PowerPoint</Application>
  <PresentationFormat>Widescreen</PresentationFormat>
  <Paragraphs>312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Abrade-Book</vt:lpstr>
      <vt:lpstr>Arial</vt:lpstr>
      <vt:lpstr>Calibri</vt:lpstr>
      <vt:lpstr>Calibri Light</vt:lpstr>
      <vt:lpstr>Century Gothic</vt:lpstr>
      <vt:lpstr>Elephant</vt:lpstr>
      <vt:lpstr>Myriad Pro</vt:lpstr>
      <vt:lpstr>PT Sans</vt:lpstr>
      <vt:lpstr>Times New Roman</vt:lpstr>
      <vt:lpstr>Wingdings 2</vt:lpstr>
      <vt:lpstr>Quotable</vt:lpstr>
      <vt:lpstr>Custom Design</vt:lpstr>
      <vt:lpstr>PowerPoint Presentation</vt:lpstr>
      <vt:lpstr>Keys to Successful Fundraising</vt:lpstr>
      <vt:lpstr>Building A Team</vt:lpstr>
      <vt:lpstr>Building A Team</vt:lpstr>
      <vt:lpstr>Building A Team</vt:lpstr>
      <vt:lpstr>Develop Committees</vt:lpstr>
      <vt:lpstr>Sponsors / Donors</vt:lpstr>
      <vt:lpstr>Choose the Right Fundraiser</vt:lpstr>
      <vt:lpstr>The WHY</vt:lpstr>
      <vt:lpstr>The WHY</vt:lpstr>
      <vt:lpstr>Choosing the Right Fundraiser</vt:lpstr>
      <vt:lpstr>Stay Organized</vt:lpstr>
      <vt:lpstr>Stay Organized</vt:lpstr>
      <vt:lpstr>Stay Organized</vt:lpstr>
      <vt:lpstr>Stay Organized</vt:lpstr>
      <vt:lpstr>Stay Organized</vt:lpstr>
      <vt:lpstr>Stay Organized</vt:lpstr>
      <vt:lpstr>Follow Up</vt:lpstr>
      <vt:lpstr>Follow Up</vt:lpstr>
      <vt:lpstr>Follow Up</vt:lpstr>
      <vt:lpstr>Follow Up</vt:lpstr>
      <vt:lpstr>Raffles</vt:lpstr>
      <vt:lpstr>Raffles : Disclaimer</vt:lpstr>
      <vt:lpstr>Raffles </vt:lpstr>
      <vt:lpstr>Raffles </vt:lpstr>
      <vt:lpstr>PowerPoint Presentation</vt:lpstr>
      <vt:lpstr>PowerPoint Presentation</vt:lpstr>
      <vt:lpstr>POST OPPORTUNITIES</vt:lpstr>
      <vt:lpstr>Holiday Raffle</vt:lpstr>
      <vt:lpstr>Holiday Raffle</vt:lpstr>
      <vt:lpstr>Holiday Raffle</vt:lpstr>
      <vt:lpstr>Holiday Raffle</vt:lpstr>
      <vt:lpstr>Rafflebox</vt:lpstr>
      <vt:lpstr>DISCUSSION  QUESTIONS</vt:lpstr>
      <vt:lpstr>What are the challenges you face when trying to do a fundraiser?</vt:lpstr>
      <vt:lpstr>How can you motivate other members?</vt:lpstr>
      <vt:lpstr>What challenges do you have when working as a team?</vt:lpstr>
      <vt:lpstr>How can you ensure your fundraiser stays on track?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Kolze</dc:creator>
  <cp:lastModifiedBy>Jennifer Cooper</cp:lastModifiedBy>
  <cp:revision>216</cp:revision>
  <cp:lastPrinted>2022-06-15T12:13:00Z</cp:lastPrinted>
  <dcterms:created xsi:type="dcterms:W3CDTF">2017-06-22T13:29:26Z</dcterms:created>
  <dcterms:modified xsi:type="dcterms:W3CDTF">2023-06-07T13:08:38Z</dcterms:modified>
</cp:coreProperties>
</file>